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2" r:id="rId8"/>
    <p:sldId id="261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05516-0F0E-B9C2-7A93-D4B6E746FF6C}" v="23" dt="2025-09-08T12:50:30.608"/>
    <p1510:client id="{9DB998A0-CEC6-F8A8-962C-6806BB9E8377}" v="22" dt="2025-09-08T12:56:29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887E7A"/>
                </a:solidFill>
                <a:latin typeface="Arial"/>
                <a:ea typeface="DejaVu Sans"/>
              </a:defRPr>
            </a:pPr>
            <a:r>
              <a:rPr lang="en-US" sz="1400" b="0" strike="noStrike" spc="-1">
                <a:solidFill>
                  <a:srgbClr val="887E7A"/>
                </a:solidFill>
                <a:latin typeface="Arial"/>
                <a:ea typeface="DejaVu Sans"/>
              </a:rPr>
              <a:t>Percentage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E30613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E30613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4BA6-4B18-B9F2-8752E1381B5C}"/>
              </c:ext>
            </c:extLst>
          </c:dPt>
          <c:dPt>
            <c:idx val="1"/>
            <c:bubble3D val="0"/>
            <c:spPr>
              <a:solidFill>
                <a:srgbClr val="76FFF8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4BA6-4B18-B9F2-8752E1381B5C}"/>
              </c:ext>
            </c:extLst>
          </c:dPt>
          <c:dPt>
            <c:idx val="2"/>
            <c:bubble3D val="0"/>
            <c:spPr>
              <a:solidFill>
                <a:srgbClr val="007D77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4BA6-4B18-B9F2-8752E1381B5C}"/>
              </c:ext>
            </c:extLst>
          </c:dPt>
          <c:dPt>
            <c:idx val="3"/>
            <c:bubble3D val="0"/>
            <c:spPr>
              <a:solidFill>
                <a:srgbClr val="007480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4BA6-4B18-B9F2-8752E1381B5C}"/>
              </c:ext>
            </c:extLst>
          </c:dPt>
          <c:dPt>
            <c:idx val="4"/>
            <c:bubble3D val="0"/>
            <c:spPr>
              <a:solidFill>
                <a:srgbClr val="F3986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4BA6-4B18-B9F2-8752E1381B5C}"/>
              </c:ext>
            </c:extLst>
          </c:dPt>
          <c:dPt>
            <c:idx val="5"/>
            <c:bubble3D val="0"/>
            <c:spPr>
              <a:solidFill>
                <a:srgbClr val="F8C1A5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B-4BA6-4B18-B9F2-8752E1381B5C}"/>
              </c:ext>
            </c:extLst>
          </c:dPt>
          <c:dPt>
            <c:idx val="6"/>
            <c:bubble3D val="0"/>
            <c:spPr>
              <a:solidFill>
                <a:srgbClr val="999393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D-4BA6-4B18-B9F2-8752E1381B5C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BA6-4B18-B9F2-8752E1381B5C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BA6-4B18-B9F2-8752E1381B5C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BA6-4B18-B9F2-8752E1381B5C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BA6-4B18-B9F2-8752E1381B5C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BA6-4B18-B9F2-8752E1381B5C}"/>
                </c:ext>
              </c:extLst>
            </c:dLbl>
            <c:dLbl>
              <c:idx val="5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BA6-4B18-B9F2-8752E1381B5C}"/>
                </c:ext>
              </c:extLst>
            </c:dLbl>
            <c:dLbl>
              <c:idx val="6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BA6-4B18-B9F2-8752E1381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7"/>
                <c:pt idx="0">
                  <c:v>Block 1 </c:v>
                </c:pt>
                <c:pt idx="1">
                  <c:v>Block 2 - Assignment 1</c:v>
                </c:pt>
                <c:pt idx="2">
                  <c:v>Block 2 - Assignment 2</c:v>
                </c:pt>
                <c:pt idx="3">
                  <c:v>Block 2 - Project</c:v>
                </c:pt>
                <c:pt idx="4">
                  <c:v>Block 3 - Assignment</c:v>
                </c:pt>
                <c:pt idx="5">
                  <c:v>Block 3 - Project</c:v>
                </c:pt>
                <c:pt idx="6">
                  <c:v>Review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A6-4B18-B9F2-8752E1381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lang="en-US" sz="1200" b="0" strike="noStrike" spc="-1">
              <a:solidFill>
                <a:srgbClr val="887E7A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2000" b="0" strike="noStrike" spc="-1">
                <a:latin typeface="Amiri"/>
              </a:rPr>
              <a:t>Click to move the slide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D4F70E2-210D-4987-B37C-E53CED2936E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62F6E8-9EA2-43EC-B314-C29830F804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B6A57F-8B9B-4239-BBFA-78E28345308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50BDD8-E0E4-4F29-BFE6-AA0131A68C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8589D2-6999-4EAA-A8C0-062C71303CC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398DAC-994D-4FEE-A79E-23C7BE1ED6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993508-479B-4666-8867-3257D51397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9D6043-3414-4A0B-968E-1BF904CCB8D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8F6F95-8464-4C27-B739-ACBBAEB9087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8C6D096-DCCF-4505-82D6-0F6E7F2967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08A2D5-5199-412F-9B60-FA6CF9A7A4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E6B366-8B02-4EF0-A1E4-C3FA9B38B49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ACE085-719E-4AE5-87D2-C2B5B8899A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8FF311-A169-4C53-86DC-FBA6F3BAC1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768120-E28D-4EE5-91DE-1BD9A9FB58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9823ED-F167-40FA-83EC-E9102121777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A7DC2C-961D-4FAB-A256-4D92EE8F2DD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42EAF7-9371-42D6-A116-0EAD9A53E86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CB9A1C8-040E-41C8-8FCD-1915CCCEDF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63C507A-E85F-4FDC-A691-62355DCFE84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58EBD34-DA98-4791-AC88-8216444F964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A5FFF69-BAE6-4845-9D48-D06A77DEED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6028E25-0C14-4E09-8645-F71F3FE1F8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B12FD1-6697-4F51-B6DF-A15C2029F8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33F3251-CD65-4F0E-9EAB-C2DC1FACEC9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D7B252F-F290-40C8-BE1D-93A8232DAB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D4DBBCE-72C8-427D-A915-C3819DFB5E2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4B0F6D6-9B6D-4CE9-A716-FCC575652D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851D65E-3F1D-4BEA-AB44-42CF78FBFC4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76D601C-EE5D-4157-BE84-F851E724F0C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31AA544-D968-411E-A933-2AE417E69D9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064FA1-AEEE-464A-AEFF-5006E3BA9A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0EAD9D-F64C-4E20-B9FC-35B7EB0127F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FB7930-7EAC-4589-9E55-C7C7CC1CE7B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D1F7F5-B462-4D81-999B-89B4869DCC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F34EAA-473F-4E4B-8DD1-481C6B9BB8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6F63F03-6140-4E75-969E-28D4BC357DD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2"/>
          <p:cNvPicPr/>
          <p:nvPr/>
        </p:nvPicPr>
        <p:blipFill>
          <a:blip r:embed="rId14"/>
          <a:stretch/>
        </p:blipFill>
        <p:spPr>
          <a:xfrm>
            <a:off x="130320" y="132480"/>
            <a:ext cx="652680" cy="281520"/>
          </a:xfrm>
          <a:prstGeom prst="rect">
            <a:avLst/>
          </a:prstGeom>
          <a:ln w="0">
            <a:noFill/>
          </a:ln>
        </p:spPr>
      </p:pic>
      <p:sp>
        <p:nvSpPr>
          <p:cNvPr id="9" name="Rectangle 13"/>
          <p:cNvSpPr/>
          <p:nvPr/>
        </p:nvSpPr>
        <p:spPr>
          <a:xfrm rot="16200000">
            <a:off x="429840" y="4898880"/>
            <a:ext cx="44280" cy="58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6"/>
          <p:cNvSpPr/>
          <p:nvPr/>
        </p:nvSpPr>
        <p:spPr>
          <a:xfrm>
            <a:off x="4572000" y="0"/>
            <a:ext cx="4570560" cy="514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 rot="16200000">
            <a:off x="7116120" y="1875600"/>
            <a:ext cx="3541680" cy="51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7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fr-FR" sz="7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7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31360" y="195120"/>
            <a:ext cx="511200" cy="162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t">
            <a:noAutofit/>
          </a:bodyPr>
          <a:lstStyle>
            <a:lvl1pPr>
              <a:lnSpc>
                <a:spcPct val="100000"/>
              </a:lnSpc>
              <a:buNone/>
              <a:defRPr lang="en-US" sz="2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7E551A0E-316A-4B95-86BC-96E2E75F8716}" type="slidenum">
              <a:rPr lang="en-US" sz="2400" b="0" strike="noStrike" spc="-1">
                <a:latin typeface="Times New Roman"/>
              </a:rPr>
              <a:t>‹#›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 rot="16200000">
            <a:off x="-1221120" y="2779560"/>
            <a:ext cx="3339720" cy="91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2000" b="0" strike="noStrike" spc="-1">
                <a:latin typeface="Amiri"/>
              </a:rPr>
              <a:t>Click to edit the title text format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12"/>
          <p:cNvPicPr/>
          <p:nvPr/>
        </p:nvPicPr>
        <p:blipFill>
          <a:blip r:embed="rId14"/>
          <a:stretch/>
        </p:blipFill>
        <p:spPr>
          <a:xfrm>
            <a:off x="130320" y="132480"/>
            <a:ext cx="652680" cy="28152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13"/>
          <p:cNvSpPr/>
          <p:nvPr/>
        </p:nvSpPr>
        <p:spPr>
          <a:xfrm rot="16200000">
            <a:off x="429840" y="4898880"/>
            <a:ext cx="44280" cy="58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ftr" idx="4"/>
          </p:nvPr>
        </p:nvSpPr>
        <p:spPr>
          <a:xfrm rot="16200000">
            <a:off x="7116120" y="1875600"/>
            <a:ext cx="3541680" cy="51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700" b="0" strike="noStrike" spc="-1">
                <a:solidFill>
                  <a:srgbClr val="413C3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fr-FR" sz="700" b="0" strike="noStrike" spc="-1">
                <a:solidFill>
                  <a:srgbClr val="413C3A"/>
                </a:solidFill>
                <a:latin typeface="Arial"/>
              </a:rPr>
              <a:t>&lt;footer&gt;</a:t>
            </a:r>
            <a:endParaRPr lang="en-US" sz="7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5"/>
          </p:nvPr>
        </p:nvSpPr>
        <p:spPr>
          <a:xfrm>
            <a:off x="8631360" y="195120"/>
            <a:ext cx="511200" cy="162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t">
            <a:noAutofit/>
          </a:bodyPr>
          <a:lstStyle>
            <a:lvl1pPr>
              <a:lnSpc>
                <a:spcPct val="100000"/>
              </a:lnSpc>
              <a:buNone/>
              <a:defRPr lang="en-US" sz="2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F571FB03-5D64-42BA-B8DF-2A24F9DF169F}" type="slidenum">
              <a:rPr lang="en-US" sz="2400" b="0" strike="noStrike" spc="-1">
                <a:latin typeface="Times New Roman"/>
              </a:rPr>
              <a:t>‹#›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6"/>
          </p:nvPr>
        </p:nvSpPr>
        <p:spPr>
          <a:xfrm rot="16200000">
            <a:off x="-1221120" y="2779560"/>
            <a:ext cx="3339720" cy="91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2"/>
          <p:cNvPicPr/>
          <p:nvPr/>
        </p:nvPicPr>
        <p:blipFill>
          <a:blip r:embed="rId14"/>
          <a:stretch/>
        </p:blipFill>
        <p:spPr>
          <a:xfrm>
            <a:off x="130320" y="132480"/>
            <a:ext cx="652680" cy="28152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13"/>
          <p:cNvSpPr/>
          <p:nvPr/>
        </p:nvSpPr>
        <p:spPr>
          <a:xfrm rot="16200000">
            <a:off x="429840" y="4898880"/>
            <a:ext cx="44280" cy="58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ftr" idx="7"/>
          </p:nvPr>
        </p:nvSpPr>
        <p:spPr>
          <a:xfrm rot="16200000">
            <a:off x="7116120" y="1875600"/>
            <a:ext cx="3541680" cy="51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700" b="0" strike="noStrike" spc="-1">
                <a:solidFill>
                  <a:srgbClr val="413C3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fr-FR" sz="700" b="0" strike="noStrike" spc="-1">
                <a:solidFill>
                  <a:srgbClr val="413C3A"/>
                </a:solidFill>
                <a:latin typeface="Arial"/>
              </a:rPr>
              <a:t>&lt;footer&gt;</a:t>
            </a:r>
            <a:endParaRPr lang="en-US" sz="700" b="0" strike="noStrike" spc="-1"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 idx="8"/>
          </p:nvPr>
        </p:nvSpPr>
        <p:spPr>
          <a:xfrm>
            <a:off x="8631360" y="195120"/>
            <a:ext cx="511200" cy="16200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t">
            <a:noAutofit/>
          </a:bodyPr>
          <a:lstStyle>
            <a:lvl1pPr>
              <a:lnSpc>
                <a:spcPct val="100000"/>
              </a:lnSpc>
              <a:buNone/>
              <a:defRPr lang="en-US" sz="2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BAEBBE86-71F7-428B-9F9B-DFA79E4E93E1}" type="slidenum">
              <a:rPr lang="en-US" sz="2400" b="0" strike="noStrike" spc="-1">
                <a:latin typeface="Times New Roman"/>
              </a:rPr>
              <a:t>‹#›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9"/>
          </p:nvPr>
        </p:nvSpPr>
        <p:spPr>
          <a:xfrm rot="16200000">
            <a:off x="-1221120" y="2779560"/>
            <a:ext cx="3339720" cy="91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mir.elahi@epfl.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0" y="777960"/>
            <a:ext cx="4057560" cy="179244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72">
                <a:solidFill>
                  <a:srgbClr val="FFFFFF"/>
                </a:solidFill>
                <a:latin typeface="Franklin Gothic Demi Cond"/>
                <a:ea typeface="Roboto Black"/>
              </a:rPr>
              <a:t>CH-315</a:t>
            </a:r>
            <a:br>
              <a:rPr sz="3200"/>
            </a:br>
            <a:r>
              <a:rPr lang="fr-FR" sz="3200" b="1" strike="noStrike" spc="-72">
                <a:solidFill>
                  <a:srgbClr val="FFFFFF"/>
                </a:solidFill>
                <a:latin typeface="Franklin Gothic Demi Cond"/>
                <a:ea typeface="Roboto Black"/>
              </a:rPr>
              <a:t>Modeling Lab</a:t>
            </a:r>
            <a:endParaRPr lang="en-US" sz="3200" b="0" strike="noStrike" spc="-1">
              <a:latin typeface="Amiri"/>
            </a:endParaRPr>
          </a:p>
        </p:txBody>
      </p:sp>
      <p:pic>
        <p:nvPicPr>
          <p:cNvPr id="137" name="Picture Placeholder 8" descr="A close-up of a molecule&#10;&#10;Description automatically generated"/>
          <p:cNvPicPr/>
          <p:nvPr/>
        </p:nvPicPr>
        <p:blipFill>
          <a:blip r:embed="rId3"/>
          <a:srcRect l="14351" r="14351"/>
          <a:stretch/>
        </p:blipFill>
        <p:spPr>
          <a:xfrm>
            <a:off x="905040" y="0"/>
            <a:ext cx="3665520" cy="514224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4"/>
          <p:cNvSpPr txBox="1"/>
          <p:nvPr/>
        </p:nvSpPr>
        <p:spPr>
          <a:xfrm>
            <a:off x="4572360" y="2322360"/>
            <a:ext cx="4057560" cy="179244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000" b="0" strike="noStrike" spc="-1" dirty="0" err="1">
                <a:latin typeface="Franklin Gothic Demi Cond"/>
                <a:ea typeface="Roboto Black"/>
              </a:rPr>
              <a:t>September</a:t>
            </a:r>
            <a:r>
              <a:rPr lang="fr-FR" sz="2000" b="0" strike="noStrike" spc="-1" dirty="0">
                <a:latin typeface="Franklin Gothic Demi Cond"/>
                <a:ea typeface="Roboto Black"/>
              </a:rPr>
              <a:t> 2025</a:t>
            </a:r>
            <a:br>
              <a:rPr sz="2000" dirty="0"/>
            </a:br>
            <a:r>
              <a:rPr lang="fr-FR" sz="2000" b="0" strike="noStrike" spc="-1" dirty="0">
                <a:latin typeface="Franklin Gothic Demi Cond"/>
                <a:ea typeface="Roboto Black"/>
              </a:rPr>
              <a:t>EPFL</a:t>
            </a:r>
            <a:endParaRPr lang="en-US" sz="2000" b="0" strike="noStrike" spc="-1" dirty="0">
              <a:latin typeface="Ami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214D3E-58CA-4504-9BF0-F316F6C5FB1D}" type="slidenum"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520" cy="107136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TA</a:t>
            </a:r>
            <a:r>
              <a:rPr lang="fr-FR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 Team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40" name="Picture 11" descr="A close-up of a young person&#10;&#10;Description automatically generated"/>
          <p:cNvPicPr/>
          <p:nvPr/>
        </p:nvPicPr>
        <p:blipFill>
          <a:blip r:embed="rId3"/>
          <a:stretch/>
        </p:blipFill>
        <p:spPr>
          <a:xfrm>
            <a:off x="6589440" y="792720"/>
            <a:ext cx="1162800" cy="1551240"/>
          </a:xfrm>
          <a:prstGeom prst="rect">
            <a:avLst/>
          </a:prstGeom>
          <a:ln w="0">
            <a:noFill/>
          </a:ln>
        </p:spPr>
      </p:pic>
      <p:sp>
        <p:nvSpPr>
          <p:cNvPr id="141" name="TextBox 18"/>
          <p:cNvSpPr/>
          <p:nvPr/>
        </p:nvSpPr>
        <p:spPr>
          <a:xfrm>
            <a:off x="1354320" y="2320560"/>
            <a:ext cx="1390680" cy="5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413C3A"/>
                </a:solidFill>
                <a:latin typeface="Arial"/>
                <a:ea typeface="DejaVu Sans"/>
              </a:rPr>
              <a:t>Amir Elahi</a:t>
            </a:r>
            <a:endParaRPr lang="en-US" sz="135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50" b="1" strike="noStrike" spc="-1">
                <a:solidFill>
                  <a:srgbClr val="413C3A"/>
                </a:solidFill>
                <a:latin typeface="Arial"/>
                <a:ea typeface="DejaVu Sans"/>
              </a:rPr>
              <a:t>Coordinator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142" name="TextBox 19"/>
          <p:cNvSpPr/>
          <p:nvPr/>
        </p:nvSpPr>
        <p:spPr>
          <a:xfrm>
            <a:off x="6812640" y="2421720"/>
            <a:ext cx="7956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413C3A"/>
                </a:solidFill>
                <a:latin typeface="Arial"/>
                <a:ea typeface="DejaVu Sans"/>
              </a:rPr>
              <a:t>Yutao Li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143" name="TextBox 20"/>
          <p:cNvSpPr/>
          <p:nvPr/>
        </p:nvSpPr>
        <p:spPr>
          <a:xfrm>
            <a:off x="2650680" y="4698000"/>
            <a:ext cx="130752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413C3A"/>
                </a:solidFill>
                <a:latin typeface="Arial"/>
                <a:ea typeface="DejaVu Sans"/>
              </a:rPr>
              <a:t>Alessia Ghidini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144" name="TextBox 22"/>
          <p:cNvSpPr/>
          <p:nvPr/>
        </p:nvSpPr>
        <p:spPr>
          <a:xfrm>
            <a:off x="5189400" y="4698000"/>
            <a:ext cx="1211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413C3A"/>
                </a:solidFill>
                <a:latin typeface="Arial"/>
                <a:ea typeface="DejaVu Sans"/>
              </a:rPr>
              <a:t>Boyu Ouyang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145" name="TextBox 25"/>
          <p:cNvSpPr/>
          <p:nvPr/>
        </p:nvSpPr>
        <p:spPr>
          <a:xfrm>
            <a:off x="4226760" y="2424600"/>
            <a:ext cx="6915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413C3A"/>
                </a:solidFill>
                <a:latin typeface="Arial"/>
                <a:ea typeface="DejaVu Sans"/>
              </a:rPr>
              <a:t>Xin Jin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146" name="Picture 145"/>
          <p:cNvPicPr/>
          <p:nvPr/>
        </p:nvPicPr>
        <p:blipFill>
          <a:blip r:embed="rId4"/>
          <a:stretch/>
        </p:blipFill>
        <p:spPr>
          <a:xfrm>
            <a:off x="1479600" y="762120"/>
            <a:ext cx="1141920" cy="152280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146"/>
          <p:cNvPicPr/>
          <p:nvPr/>
        </p:nvPicPr>
        <p:blipFill>
          <a:blip r:embed="rId5"/>
          <a:stretch/>
        </p:blipFill>
        <p:spPr>
          <a:xfrm>
            <a:off x="3922200" y="757800"/>
            <a:ext cx="1198800" cy="159912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47"/>
          <p:cNvPicPr/>
          <p:nvPr/>
        </p:nvPicPr>
        <p:blipFill>
          <a:blip r:embed="rId6"/>
          <a:stretch/>
        </p:blipFill>
        <p:spPr>
          <a:xfrm>
            <a:off x="5184360" y="2971800"/>
            <a:ext cx="1216440" cy="14932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148"/>
          <p:cNvPicPr/>
          <p:nvPr/>
        </p:nvPicPr>
        <p:blipFill>
          <a:blip r:embed="rId7"/>
          <a:srcRect l="16493" r="13930" b="23"/>
          <a:stretch/>
        </p:blipFill>
        <p:spPr>
          <a:xfrm>
            <a:off x="2743200" y="2971800"/>
            <a:ext cx="1142640" cy="1517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DEB307-AD49-4B98-A74C-DB88A359C044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520" cy="107136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T</a:t>
            </a:r>
            <a:r>
              <a:rPr lang="en-US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A</a:t>
            </a:r>
            <a:r>
              <a:rPr lang="fr-FR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 Team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48285" y="975248"/>
            <a:ext cx="5451840" cy="1314360"/>
          </a:xfrm>
          <a:prstGeom prst="rect">
            <a:avLst/>
          </a:prstGeom>
          <a:noFill/>
          <a:ln w="0">
            <a:noFill/>
          </a:ln>
        </p:spPr>
        <p:txBody>
          <a:bodyPr lIns="180000" tIns="45000" rIns="90000" bIns="45000" anchor="t">
            <a:normAutofit fontScale="92000" lnSpcReduction="10000"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If 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you</a:t>
            </a: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 have 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any</a:t>
            </a: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 question 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regarding</a:t>
            </a: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 the 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organi</a:t>
            </a:r>
            <a:r>
              <a:rPr lang="en-US" sz="1800" b="0" strike="noStrike" spc="-1">
                <a:solidFill>
                  <a:srgbClr val="413C3A"/>
                </a:solidFill>
                <a:latin typeface="Arial"/>
              </a:rPr>
              <a:t>z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ation</a:t>
            </a: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 of the course, grades, </a:t>
            </a:r>
            <a:r>
              <a:rPr lang="fr-FR" sz="1800" b="0" strike="noStrike" spc="-1" err="1">
                <a:solidFill>
                  <a:srgbClr val="413C3A"/>
                </a:solidFill>
                <a:latin typeface="Arial"/>
              </a:rPr>
              <a:t>submissions</a:t>
            </a: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, deadlines, groups …</a:t>
            </a:r>
            <a:br>
              <a:rPr sz="1800"/>
            </a:br>
            <a:r>
              <a:rPr lang="fr-FR" sz="1800" b="0" strike="noStrike" spc="-1">
                <a:solidFill>
                  <a:srgbClr val="413C3A"/>
                </a:solidFill>
                <a:latin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pPr marL="170815" indent="-170815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en-US" sz="1800" b="1" u="dbl" strike="noStrike" spc="-1">
                <a:solidFill>
                  <a:srgbClr val="413C3A"/>
                </a:solidFill>
                <a:uFillTx/>
                <a:latin typeface="Arial"/>
              </a:rPr>
              <a:t>Email to </a:t>
            </a:r>
            <a:r>
              <a:rPr lang="en-US" sz="1800" b="1" u="dbl" strike="noStrike" spc="-1">
                <a:solidFill>
                  <a:srgbClr val="ED6E9C"/>
                </a:solidFill>
                <a:uFillTx/>
                <a:latin typeface="Arial"/>
                <a:hlinkClick r:id="rId3"/>
              </a:rPr>
              <a:t>amir.elahi@epfl.ch</a:t>
            </a:r>
            <a:r>
              <a:rPr lang="en-US" sz="1800" b="1" u="dbl" strike="noStrike" spc="-1">
                <a:solidFill>
                  <a:srgbClr val="413C3A"/>
                </a:solidFill>
                <a:uFillTx/>
                <a:latin typeface="Arial"/>
              </a:rPr>
              <a:t> or ask in class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2" name="Espace réservé du contenu 1"/>
          <p:cNvSpPr/>
          <p:nvPr/>
        </p:nvSpPr>
        <p:spPr>
          <a:xfrm>
            <a:off x="648285" y="2570459"/>
            <a:ext cx="5451840" cy="1987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t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If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you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 have a question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related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 to the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material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,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you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either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:</a:t>
            </a:r>
            <a:endParaRPr lang="en-US" sz="18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  <a:ea typeface="DejaVu Sans"/>
              </a:rPr>
              <a:t>Ask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 in class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Email us</a:t>
            </a:r>
          </a:p>
          <a:p>
            <a:pPr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</a:pPr>
            <a:r>
              <a:rPr lang="fr-FR" sz="1600" spc="-1" dirty="0">
                <a:solidFill>
                  <a:srgbClr val="413C3A"/>
                </a:solidFill>
                <a:latin typeface="Arial"/>
                <a:ea typeface="DejaVu Sans"/>
              </a:rPr>
              <a:t>You can open a forum on Moodle to start </a:t>
            </a:r>
            <a:r>
              <a:rPr lang="fr-FR" sz="1600" spc="-1">
                <a:solidFill>
                  <a:srgbClr val="413C3A"/>
                </a:solidFill>
                <a:latin typeface="Arial"/>
                <a:ea typeface="DejaVu Sans"/>
              </a:rPr>
              <a:t>a discussion</a:t>
            </a:r>
            <a:endParaRPr lang="fr-FR" sz="1600" spc="-1" dirty="0">
              <a:solidFill>
                <a:srgbClr val="413C3A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  <a:ea typeface="DejaVu Sans"/>
              </a:rPr>
              <a:t> 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898510-9A46-450B-A71C-9387C43DDE7C}" type="slidenum"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490320" y="719322"/>
            <a:ext cx="8240760" cy="4023360"/>
          </a:xfrm>
          <a:prstGeom prst="rect">
            <a:avLst/>
          </a:prstGeom>
          <a:noFill/>
          <a:ln w="0">
            <a:noFill/>
          </a:ln>
        </p:spPr>
        <p:txBody>
          <a:bodyPr lIns="180000" tIns="45000" rIns="90000" bIns="4500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The course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will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be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divided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into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three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blocks</a:t>
            </a:r>
            <a:endParaRPr lang="en-US" sz="18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1: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Computational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Carpentry</a:t>
            </a:r>
            <a:endParaRPr lang="en-US" sz="1600" b="0" strike="noStrike" spc="-1" dirty="0" err="1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2: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Molecular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Simulations on Adsorption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3: Machine Learning in Chemistry and Chemical Engineering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Deliverables</a:t>
            </a:r>
            <a:endParaRPr lang="en-US" sz="1800" b="0" strike="noStrike" spc="-1" dirty="0" err="1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1: Project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2: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Assignment</a:t>
            </a:r>
            <a:r>
              <a:rPr lang="fr-FR" sz="1600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1,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Assignment</a:t>
            </a:r>
            <a:r>
              <a:rPr lang="fr-FR" sz="1600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2, Project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Block 3: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Assignment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, Project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Each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Group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is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required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to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submit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0" strike="noStrike" spc="-1" dirty="0" err="1">
                <a:solidFill>
                  <a:srgbClr val="413C3A"/>
                </a:solidFill>
                <a:latin typeface="Arial"/>
              </a:rPr>
              <a:t>only</a:t>
            </a:r>
            <a:r>
              <a:rPr lang="fr-FR" sz="1600" b="0" strike="noStrike" spc="-1" dirty="0">
                <a:solidFill>
                  <a:srgbClr val="413C3A"/>
                </a:solidFill>
                <a:latin typeface="Arial"/>
              </a:rPr>
              <a:t> 1 report </a:t>
            </a:r>
            <a:r>
              <a:rPr lang="en-US" sz="1600" b="0" strike="noStrike" spc="-1" dirty="0">
                <a:solidFill>
                  <a:srgbClr val="413C3A"/>
                </a:solidFill>
                <a:latin typeface="Arial"/>
              </a:rPr>
              <a:t>with all members name in the report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12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b="1" strike="noStrike" spc="-1" dirty="0">
                <a:solidFill>
                  <a:srgbClr val="413C3A"/>
                </a:solidFill>
                <a:latin typeface="Arial"/>
                <a:ea typeface="Noto Sans CJK SC"/>
              </a:rPr>
              <a:t>Naming: </a:t>
            </a:r>
            <a:r>
              <a:rPr lang="en-US" sz="1600" b="1" strike="noStrike" spc="-1" dirty="0" err="1">
                <a:solidFill>
                  <a:srgbClr val="413C3A"/>
                </a:solidFill>
                <a:latin typeface="Arial"/>
                <a:ea typeface="Noto Sans CJK SC"/>
              </a:rPr>
              <a:t>Group#_Block#_Assignment</a:t>
            </a:r>
            <a:r>
              <a:rPr lang="en-US" sz="1600" b="1" strike="noStrike" spc="-1" dirty="0">
                <a:solidFill>
                  <a:srgbClr val="413C3A"/>
                </a:solidFill>
                <a:latin typeface="Arial"/>
                <a:ea typeface="Noto Sans CJK SC"/>
              </a:rPr>
              <a:t>/project#.zip. This will take you 30 seconds but save us so much time.</a:t>
            </a:r>
          </a:p>
          <a:p>
            <a:pPr marL="1086485" lvl="2" indent="-285750">
              <a:lnSpc>
                <a:spcPct val="12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200" b="1" strike="noStrike" spc="-1" dirty="0">
                <a:solidFill>
                  <a:srgbClr val="413C3A"/>
                </a:solidFill>
                <a:latin typeface="Arial"/>
                <a:ea typeface="Noto Sans CJK SC"/>
              </a:rPr>
              <a:t>e.g. Group01_Block1_Project1.zip or Group02_Block2_Assingment1.zip</a:t>
            </a:r>
          </a:p>
          <a:p>
            <a:pPr marL="629285" lvl="1" indent="-285750">
              <a:lnSpc>
                <a:spcPct val="12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rgbClr val="413C3A"/>
                </a:solidFill>
                <a:latin typeface="Arial"/>
              </a:rPr>
              <a:t>Quizzes are on </a:t>
            </a:r>
            <a:r>
              <a:rPr lang="en-US" sz="1600" spc="-1" dirty="0">
                <a:solidFill>
                  <a:srgbClr val="413C3A"/>
                </a:solidFill>
                <a:latin typeface="Arial"/>
              </a:rPr>
              <a:t>M</a:t>
            </a:r>
            <a:r>
              <a:rPr lang="en-US" sz="1600" b="0" strike="noStrike" spc="-1" dirty="0">
                <a:solidFill>
                  <a:srgbClr val="413C3A"/>
                </a:solidFill>
                <a:latin typeface="Arial"/>
              </a:rPr>
              <a:t>oodle and they are for further practice and highly recommended but are not graded.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You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will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800" b="0" strike="noStrike" spc="-1" dirty="0" err="1">
                <a:solidFill>
                  <a:srgbClr val="413C3A"/>
                </a:solidFill>
                <a:latin typeface="Arial"/>
              </a:rPr>
              <a:t>work</a:t>
            </a:r>
            <a:r>
              <a:rPr lang="fr-FR" sz="1800" b="0" strike="noStrike" spc="-1" dirty="0">
                <a:solidFill>
                  <a:srgbClr val="413C3A"/>
                </a:solidFill>
                <a:latin typeface="Arial"/>
              </a:rPr>
              <a:t> in groups of </a:t>
            </a:r>
            <a:r>
              <a:rPr lang="fr-FR" sz="1800" b="1" strike="noStrike" spc="-1" dirty="0">
                <a:solidFill>
                  <a:srgbClr val="413C3A"/>
                </a:solidFill>
                <a:latin typeface="Arial"/>
              </a:rPr>
              <a:t>3</a:t>
            </a:r>
            <a:endParaRPr lang="en-US" sz="1400" b="0" strike="noStrike" spc="-1" dirty="0">
              <a:latin typeface="Arial"/>
            </a:endParaRPr>
          </a:p>
          <a:p>
            <a:pPr marL="629285" lvl="1" indent="-285750"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1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Member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only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is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responsible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for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submissions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!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All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submissions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are due on time! On Moodle!</a:t>
            </a:r>
            <a:endParaRPr lang="en-US" sz="1600" b="0" strike="noStrike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Deadlines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will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be</a:t>
            </a:r>
            <a:r>
              <a:rPr lang="fr-FR" sz="1600" b="1" strike="noStrike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FR" sz="1600" b="1" strike="noStrike" spc="-1" dirty="0" err="1">
                <a:solidFill>
                  <a:srgbClr val="413C3A"/>
                </a:solidFill>
                <a:latin typeface="Arial"/>
              </a:rPr>
              <a:t>communicated</a:t>
            </a:r>
            <a:r>
              <a:rPr lang="en-US" sz="1600" b="1" strike="noStrike" spc="-1" dirty="0">
                <a:solidFill>
                  <a:srgbClr val="413C3A"/>
                </a:solidFill>
                <a:latin typeface="Arial"/>
              </a:rPr>
              <a:t> at least one week ahead.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905040" y="130680"/>
            <a:ext cx="4448160" cy="60444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72" dirty="0">
                <a:solidFill>
                  <a:srgbClr val="413C3A"/>
                </a:solidFill>
                <a:latin typeface="Franklin Gothic Demi Cond"/>
                <a:ea typeface="Roboto Black"/>
              </a:rPr>
              <a:t>Course </a:t>
            </a:r>
            <a:r>
              <a:rPr lang="fr-FR" sz="3200" b="1" strike="noStrike" spc="-72" dirty="0" err="1">
                <a:solidFill>
                  <a:srgbClr val="413C3A"/>
                </a:solidFill>
                <a:latin typeface="Franklin Gothic Demi Cond"/>
                <a:ea typeface="Roboto Black"/>
              </a:rPr>
              <a:t>Organization</a:t>
            </a:r>
            <a:endParaRPr lang="en-US" sz="3200" b="0" strike="noStrike" spc="-1" dirty="0" err="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9B48B36-F18F-4DC1-B8CD-B4D6CBC52C0D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5ED4-9149-125C-5FD4-367FF891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pc="-72" dirty="0">
                <a:solidFill>
                  <a:srgbClr val="413C3A"/>
                </a:solidFill>
                <a:latin typeface="Franklin Gothic Demi Cond"/>
                <a:ea typeface="Roboto Black"/>
              </a:rPr>
              <a:t>Deadlines</a:t>
            </a:r>
            <a:endParaRPr lang="en-GB" sz="3200" b="1" spc="-72" dirty="0">
              <a:solidFill>
                <a:srgbClr val="413C3A"/>
              </a:solidFill>
              <a:latin typeface="Franklin Gothic Demi Cond"/>
              <a:ea typeface="Roboto Black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FB7C1ED3-E046-8414-6389-B7036D51F1B4}"/>
              </a:ext>
            </a:extLst>
          </p:cNvPr>
          <p:cNvSpPr txBox="1">
            <a:spLocks/>
          </p:cNvSpPr>
          <p:nvPr/>
        </p:nvSpPr>
        <p:spPr>
          <a:xfrm>
            <a:off x="490320" y="969818"/>
            <a:ext cx="8240760" cy="3772864"/>
          </a:xfrm>
          <a:prstGeom prst="rect">
            <a:avLst/>
          </a:prstGeom>
          <a:noFill/>
          <a:ln w="0">
            <a:noFill/>
          </a:ln>
        </p:spPr>
        <p:txBody>
          <a:bodyPr lIns="180000" tIns="45000" rIns="90000" bIns="4500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1"/>
              </a:spcBef>
              <a:buClr>
                <a:srgbClr val="E30613"/>
              </a:buClr>
              <a:buSzPct val="90000"/>
              <a:buFont typeface="Arial" charset="2"/>
              <a:buChar char="•"/>
            </a:pPr>
            <a:r>
              <a:rPr lang="en-US" sz="1800" spc="-1" dirty="0">
                <a:solidFill>
                  <a:srgbClr val="413C3A"/>
                </a:solidFill>
                <a:latin typeface="Arial"/>
              </a:rPr>
              <a:t>The course will be divided into three blocks</a:t>
            </a:r>
            <a:endParaRPr lang="en-US" sz="1800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1: Computational Carpentry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2: Molecular Simulations on Adsorption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3: Machine Learning in Chemistry and Chemical Engineering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  <a:p>
            <a:pPr>
              <a:spcBef>
                <a:spcPts val="1417"/>
              </a:spcBef>
            </a:pPr>
            <a:endParaRPr lang="en-US" sz="1600" spc="-1" dirty="0">
              <a:latin typeface="Arial"/>
            </a:endParaRPr>
          </a:p>
          <a:p>
            <a:pPr>
              <a:spcBef>
                <a:spcPts val="751"/>
              </a:spcBef>
            </a:pPr>
            <a:r>
              <a:rPr lang="en-US" sz="1800" spc="-1" dirty="0">
                <a:solidFill>
                  <a:srgbClr val="413C3A"/>
                </a:solidFill>
                <a:latin typeface="Arial"/>
              </a:rPr>
              <a:t>Deliverables</a:t>
            </a:r>
            <a:endParaRPr lang="en-US" sz="1800" spc="-1" dirty="0"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1: 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Project: Announcement: 17 September, Deadline 26 September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2: 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Assignment 1, Announcement: 19 September, Deadline 26 September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Assignment 2, Announcement: 26 September, Deadline 3 October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Project, Announcement: 3 October, Deadline 17 October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  <a:p>
            <a:pPr marL="629285" lvl="1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Block 3: 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Assignment, Announcement: 10 October, Deadline 17 October</a:t>
            </a:r>
          </a:p>
          <a:p>
            <a:pPr marL="1086485" lvl="2" indent="-28575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Courier New"/>
              <a:buChar char="o"/>
            </a:pPr>
            <a:r>
              <a:rPr lang="en-US" sz="1600" kern="0" spc="-1" dirty="0">
                <a:solidFill>
                  <a:srgbClr val="413C3A"/>
                </a:solidFill>
                <a:latin typeface="Arial"/>
              </a:rPr>
              <a:t>Project: Announcement: 17 October, Deadline 31 October</a:t>
            </a:r>
            <a:endParaRPr lang="en-US" sz="1600" kern="0" spc="-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5ED4-9149-125C-5FD4-367FF891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pc="-72" dirty="0">
                <a:solidFill>
                  <a:srgbClr val="413C3A"/>
                </a:solidFill>
                <a:latin typeface="Franklin Gothic Demi Cond"/>
                <a:ea typeface="Roboto Black"/>
              </a:rPr>
              <a:t>Deadlines</a:t>
            </a:r>
            <a:endParaRPr lang="en-GB" sz="3200" b="1" spc="-72" dirty="0">
              <a:solidFill>
                <a:srgbClr val="413C3A"/>
              </a:solidFill>
              <a:latin typeface="Franklin Gothic Demi Cond"/>
              <a:ea typeface="Roboto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B785-1DA2-A21D-9E12-28D21813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47289"/>
            <a:ext cx="7813784" cy="38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8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520" cy="1071360"/>
          </a:xfrm>
          <a:prstGeom prst="rect">
            <a:avLst/>
          </a:prstGeom>
          <a:noFill/>
          <a:ln w="0">
            <a:noFill/>
          </a:ln>
        </p:spPr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72">
                <a:solidFill>
                  <a:srgbClr val="413C3A"/>
                </a:solidFill>
                <a:latin typeface="Franklin Gothic Demi Cond"/>
                <a:ea typeface="Roboto Black"/>
              </a:rPr>
              <a:t>Grading</a:t>
            </a:r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157" name="Chart 2"/>
          <p:cNvGraphicFramePr/>
          <p:nvPr>
            <p:extLst>
              <p:ext uri="{D42A27DB-BD31-4B8C-83A1-F6EECF244321}">
                <p14:modId xmlns:p14="http://schemas.microsoft.com/office/powerpoint/2010/main" val="132836796"/>
              </p:ext>
            </p:extLst>
          </p:nvPr>
        </p:nvGraphicFramePr>
        <p:xfrm>
          <a:off x="976680" y="401400"/>
          <a:ext cx="6987240" cy="47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6FDFE55-1220-4395-B4E0-6FB4844492AC}" type="slidenum"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25</TotalTime>
  <Words>368</Words>
  <Application>Microsoft Office PowerPoint</Application>
  <PresentationFormat>On-screen Show (16:9)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Amiri</vt:lpstr>
      <vt:lpstr>Arial</vt:lpstr>
      <vt:lpstr>Courier New</vt:lpstr>
      <vt:lpstr>Franklin Gothic Demi Cond</vt:lpstr>
      <vt:lpstr>Symbol</vt:lpstr>
      <vt:lpstr>Times New Roman</vt:lpstr>
      <vt:lpstr>Wingdings</vt:lpstr>
      <vt:lpstr>Office Theme</vt:lpstr>
      <vt:lpstr>Office Theme</vt:lpstr>
      <vt:lpstr>Office Theme</vt:lpstr>
      <vt:lpstr>CH-315 Modeling Lab</vt:lpstr>
      <vt:lpstr>TA Team</vt:lpstr>
      <vt:lpstr>TA Team</vt:lpstr>
      <vt:lpstr>Course Organization</vt:lpstr>
      <vt:lpstr>Deadlines</vt:lpstr>
      <vt:lpstr>Deadlines</vt:lpstr>
      <vt:lpstr>Grading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subject/>
  <dc:creator>Utilisateur Microsoft Office</dc:creator>
  <dc:description/>
  <cp:lastModifiedBy>Seyed Amirmohammad Elahi</cp:lastModifiedBy>
  <cp:revision>19</cp:revision>
  <dcterms:created xsi:type="dcterms:W3CDTF">2023-09-21T21:48:44Z</dcterms:created>
  <dcterms:modified xsi:type="dcterms:W3CDTF">2025-09-12T08:35:36Z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KSOProductBuildVer">
    <vt:lpwstr>1033-3.2.0.6442</vt:lpwstr>
  </property>
  <property fmtid="{D5CDD505-2E9C-101B-9397-08002B2CF9AE}" pid="4" name="Notes">
    <vt:i4>5</vt:i4>
  </property>
  <property fmtid="{D5CDD505-2E9C-101B-9397-08002B2CF9AE}" pid="5" name="PresentationFormat">
    <vt:lpwstr>On-screen Show (16:9)</vt:lpwstr>
  </property>
  <property fmtid="{D5CDD505-2E9C-101B-9397-08002B2CF9AE}" pid="6" name="Slides">
    <vt:i4>5</vt:i4>
  </property>
</Properties>
</file>